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317" r:id="rId3"/>
    <p:sldId id="328" r:id="rId4"/>
    <p:sldId id="329" r:id="rId5"/>
    <p:sldId id="331" r:id="rId6"/>
    <p:sldId id="332" r:id="rId7"/>
    <p:sldId id="333" r:id="rId8"/>
    <p:sldId id="334" r:id="rId9"/>
    <p:sldId id="330" r:id="rId10"/>
    <p:sldId id="336" r:id="rId11"/>
    <p:sldId id="338" r:id="rId12"/>
    <p:sldId id="339" r:id="rId13"/>
    <p:sldId id="340" r:id="rId14"/>
    <p:sldId id="341" r:id="rId15"/>
    <p:sldId id="342" r:id="rId16"/>
    <p:sldId id="335" r:id="rId17"/>
    <p:sldId id="343" r:id="rId18"/>
    <p:sldId id="344" r:id="rId19"/>
    <p:sldId id="345" r:id="rId20"/>
    <p:sldId id="346" r:id="rId21"/>
    <p:sldId id="347" r:id="rId22"/>
    <p:sldId id="359" r:id="rId23"/>
    <p:sldId id="356" r:id="rId24"/>
    <p:sldId id="349" r:id="rId25"/>
    <p:sldId id="350" r:id="rId26"/>
    <p:sldId id="358" r:id="rId27"/>
    <p:sldId id="351" r:id="rId28"/>
    <p:sldId id="360" r:id="rId29"/>
    <p:sldId id="352" r:id="rId30"/>
    <p:sldId id="361" r:id="rId31"/>
    <p:sldId id="366" r:id="rId32"/>
    <p:sldId id="362" r:id="rId33"/>
    <p:sldId id="354" r:id="rId34"/>
    <p:sldId id="353" r:id="rId35"/>
    <p:sldId id="364" r:id="rId36"/>
    <p:sldId id="363" r:id="rId37"/>
    <p:sldId id="365" r:id="rId38"/>
    <p:sldId id="371" r:id="rId39"/>
    <p:sldId id="367" r:id="rId40"/>
    <p:sldId id="370" r:id="rId41"/>
    <p:sldId id="368" r:id="rId42"/>
    <p:sldId id="28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5" autoAdjust="0"/>
    <p:restoredTop sz="94660"/>
  </p:normalViewPr>
  <p:slideViewPr>
    <p:cSldViewPr showGuides="1">
      <p:cViewPr varScale="1">
        <p:scale>
          <a:sx n="83" d="100"/>
          <a:sy n="83" d="100"/>
        </p:scale>
        <p:origin x="-1392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3D2F3-BACC-4A6F-95C2-FE9597716E85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F07CD9-DFE1-4D21-AF36-2BE44956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1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8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405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89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1308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986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136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962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8828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931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8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87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64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436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46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577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15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84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8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8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8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/>
              <a:t>7/5/2016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47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714D-55F0-478F-AFA2-2E1E291A252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7/5/2016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E7734-5C3E-44F7-8275-59DF737FC4E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44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13.gif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asondavies.com/maps/transition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sconsinview.org/research/projection_file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0"/>
            <a:ext cx="8229600" cy="2819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prstClr val="black"/>
                </a:solidFill>
                <a:latin typeface="Corbel" panose="020B0503020204020204" pitchFamily="34" charset="0"/>
              </a:rPr>
              <a:t>Introduction to GIS</a:t>
            </a:r>
          </a:p>
          <a:p>
            <a:r>
              <a:rPr lang="en-US" sz="28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through Quantum GIS</a:t>
            </a:r>
          </a:p>
          <a:p>
            <a:r>
              <a:rPr lang="en-US" sz="36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Day 2: Technical Stuff Day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810000"/>
            <a:ext cx="8229600" cy="231616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offered by Valley Stewardship Network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taught and prepared by Legion GIS, LLC</a:t>
            </a:r>
          </a:p>
          <a:p>
            <a:pPr marL="457200" lvl="1" indent="0" algn="ctr">
              <a:buFont typeface="Arial" panose="020B0604020202020204" pitchFamily="34" charset="0"/>
              <a:buNone/>
            </a:pPr>
            <a:endParaRPr lang="en-US" sz="2000" i="1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20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March 2016</a:t>
            </a:r>
          </a:p>
        </p:txBody>
      </p:sp>
    </p:spTree>
    <p:extLst>
      <p:ext uri="{BB962C8B-B14F-4D97-AF65-F5344CB8AC3E}">
        <p14:creationId xmlns:p14="http://schemas.microsoft.com/office/powerpoint/2010/main" val="381871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153400" cy="365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ESRI File Geodatabase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Currently, QGIS has read-only support for this format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Holds vector data in “feature classes”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NOT EXCLUSIVELY A VECTOR FORMAT: Can also hold an ESRI raster format, and annotation feature classes (independent labels)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Can enforce “topology” rules—geometric relationships and/or constraints between feature classes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0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16108" y="2498782"/>
            <a:ext cx="8610600" cy="367341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For example, in a 30 meter resolution raster each cell represents a square piece of the ground that is 30m x 30m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are made up of “bands”, each band has a single value for each cell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Elevation 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have 1 band, which contains the elevation value of every cell.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Imagery 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rasters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generally contain 3 bands, one each for red, green and blue.  When displayed properly, this gives each cell an RGB value (color) to each cell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Use the Identify tool to view the value for any cell in a raster</a:t>
            </a: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6718300" cy="1371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I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nformation 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stored in 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cells (kind of like pixels)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“resolution” of a raster is defined by the real-world size of each cell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raster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6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838200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267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81000" y="6204466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latin typeface="Corbel" panose="020B0503020204020204" pitchFamily="34" charset="0"/>
              </a:rPr>
              <a:t>MapQuest Aerial (displayed in QGIS </a:t>
            </a:r>
            <a:r>
              <a:rPr lang="en-US" i="1" dirty="0" smtClean="0">
                <a:latin typeface="Corbel" panose="020B0503020204020204" pitchFamily="34" charset="0"/>
              </a:rPr>
              <a:t>as a Web Map Service via </a:t>
            </a:r>
            <a:r>
              <a:rPr lang="en-US" i="1" dirty="0" err="1" smtClean="0">
                <a:latin typeface="Corbel" panose="020B0503020204020204" pitchFamily="34" charset="0"/>
              </a:rPr>
              <a:t>QuickMapServices</a:t>
            </a:r>
            <a:r>
              <a:rPr lang="en-US" i="1" dirty="0" smtClean="0">
                <a:latin typeface="Corbel" panose="020B0503020204020204" pitchFamily="34" charset="0"/>
              </a:rPr>
              <a:t> </a:t>
            </a:r>
            <a:r>
              <a:rPr lang="en-US" i="1" dirty="0">
                <a:latin typeface="Corbel" panose="020B0503020204020204" pitchFamily="34" charset="0"/>
              </a:rPr>
              <a:t>plugin)</a:t>
            </a:r>
          </a:p>
        </p:txBody>
      </p:sp>
      <p:pic>
        <p:nvPicPr>
          <p:cNvPr id="5122" name="Picture 2" descr="C:\Users\LEGION-GIS\Documents\presentations\IntroGISCourse\images\raster_aeri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245288" cy="4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143000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600" b="1" dirty="0">
                <a:latin typeface="Corbel" panose="020B0503020204020204" pitchFamily="34" charset="0"/>
              </a:rPr>
              <a:t>Aerial Imagery (“</a:t>
            </a:r>
            <a:r>
              <a:rPr lang="en-US" sz="2600" b="1" dirty="0" err="1">
                <a:latin typeface="Corbel" panose="020B0503020204020204" pitchFamily="34" charset="0"/>
              </a:rPr>
              <a:t>orthophotos</a:t>
            </a:r>
            <a:r>
              <a:rPr lang="en-US" sz="2600" b="1" dirty="0">
                <a:latin typeface="Corbel" panose="020B0503020204020204" pitchFamily="34" charset="0"/>
              </a:rPr>
              <a:t>” or “</a:t>
            </a:r>
            <a:r>
              <a:rPr lang="en-US" sz="2600" b="1" dirty="0" err="1">
                <a:latin typeface="Corbel" panose="020B0503020204020204" pitchFamily="34" charset="0"/>
              </a:rPr>
              <a:t>ortho</a:t>
            </a:r>
            <a:r>
              <a:rPr lang="en-US" sz="2600" b="1" dirty="0">
                <a:latin typeface="Corbel" panose="020B0503020204020204" pitchFamily="34" charset="0"/>
              </a:rPr>
              <a:t> imagery</a:t>
            </a:r>
            <a:r>
              <a:rPr lang="en-US" sz="2600" b="1" dirty="0" smtClean="0">
                <a:latin typeface="Corbel" panose="020B0503020204020204" pitchFamily="34" charset="0"/>
              </a:rPr>
              <a:t>”)</a:t>
            </a:r>
            <a:endParaRPr lang="en-US" sz="2600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041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GION-GIS\Documents\presentations\IntroGISCourse\images\raster_dem_B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1655803"/>
            <a:ext cx="8245286" cy="448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0" y="1122402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Elevation (“continuous data”)</a:t>
            </a:r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1000" y="61838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Vernon Co. 5ft LiDAR-derived Digital Elevation Model (found on </a:t>
            </a:r>
            <a:r>
              <a:rPr lang="en-US" i="1" dirty="0" err="1" smtClean="0">
                <a:latin typeface="Corbel" panose="020B0503020204020204" pitchFamily="34" charset="0"/>
              </a:rPr>
              <a:t>WisconsinView</a:t>
            </a:r>
            <a:r>
              <a:rPr lang="en-US" i="1" dirty="0" smtClean="0">
                <a:latin typeface="Corbel" panose="020B0503020204020204" pitchFamily="34" charset="0"/>
              </a:rPr>
              <a:t>)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3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EGION-GIS\Documents\presentations\IntroGISCourse\images\raster_nlc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2" y="1655801"/>
            <a:ext cx="8245289" cy="4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raster data examples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1122402"/>
            <a:ext cx="8000999" cy="533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Land Cover (“discrete data”)</a:t>
            </a:r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6183868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USDA National Land Cover Dataset (2011) acquired though NRCS Geospatial Data Gateway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0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686800" cy="5410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TIFF, or </a:t>
            </a:r>
            <a:r>
              <a:rPr lang="en-US" b="1" dirty="0" err="1" smtClean="0">
                <a:latin typeface="Corbel" panose="020B0503020204020204" pitchFamily="34" charset="0"/>
              </a:rPr>
              <a:t>GeoTIFF</a:t>
            </a:r>
            <a:endParaRPr lang="en-US" b="1" dirty="0" smtClean="0"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“Tagged Image File Format”, 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tif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(or .tiff)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Embedded spatial reference or an accompanying 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tfw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(“world file”)</a:t>
            </a:r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Common for discrete, or “classified”, data</a:t>
            </a:r>
          </a:p>
          <a:p>
            <a:pPr marL="457200" lvl="1" indent="0">
              <a:buNone/>
            </a:pPr>
            <a:r>
              <a:rPr lang="en-US" b="1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MrSID</a:t>
            </a:r>
            <a:endParaRPr lang="en-US" b="1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sid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common for imagery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ESRI </a:t>
            </a:r>
            <a:r>
              <a:rPr lang="en-US" b="1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ArcInfo</a:t>
            </a: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 Grid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Comes in a folder named for the raster, with files inside.  In QGIS you want the file called “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hdr.adf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”.</a:t>
            </a:r>
          </a:p>
          <a:p>
            <a:pPr marL="457200" lvl="1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Image File</a:t>
            </a:r>
          </a:p>
          <a:p>
            <a:pPr lvl="1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20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img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sometimes used for very large raster datasets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b="1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raster data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45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676400"/>
            <a:ext cx="8153400" cy="3657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Wikipedia lists 18 different vector formats,</a:t>
            </a:r>
          </a:p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and 13 raster formats. I don’t know what most of them are.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just for a little more perspective…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8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458200" cy="5029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More ways to refer to them: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spatial reference (SR)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spatial reference system (SRS)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projection (kind of a misnomer as you’ll see)</a:t>
            </a:r>
            <a:endParaRPr lang="en-US" sz="20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We’re going to stick with CRS, because that’s what QGIS uses</a:t>
            </a:r>
          </a:p>
          <a:p>
            <a:pPr lvl="1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Where each spatial dataset is defined by its coordinates, a CRS is necessary to correctly interpret those coordinates.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coordinate reference system (CRS)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8194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2954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6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LEGION-GIS\Documents\presentations\IntroGISCourse\images\confundido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14" y="1690646"/>
            <a:ext cx="1084667" cy="10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94" y="1539610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CRS tells the GIS how to interpret spatial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7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934" y="1553638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29360" y="1678982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2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92" y="4114800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73392" y="4217028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sp>
        <p:nvSpPr>
          <p:cNvPr id="15" name="TextBox 14"/>
          <p:cNvSpPr txBox="1"/>
          <p:nvPr/>
        </p:nvSpPr>
        <p:spPr>
          <a:xfrm>
            <a:off x="5059392" y="41910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6" name="Picture 2" descr="C:\Users\LEGION-GIS\Documents\presentations\IntroGISCourse\images\263A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6" y="4049102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26" y="4051628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35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 descr="C:\Users\LEGION-GIS\Documents\presentations\IntroGISCourse\images\confundido_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014" y="1690646"/>
            <a:ext cx="1084667" cy="108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194" y="1539610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CRS tells the GIS how to interpret spatial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29360" y="1678982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3" name="Picture 2" descr="C:\Users\LEGION-GIS\Documents\presentations\IntroGISCourse\images\120px-Globe_icon_2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100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59392" y="41910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=</a:t>
            </a:r>
          </a:p>
        </p:txBody>
      </p:sp>
      <p:pic>
        <p:nvPicPr>
          <p:cNvPr id="16" name="Picture 2" descr="C:\Users\LEGION-GIS\Documents\presentations\IntroGISCourse\images\263A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6" y="4049102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uxrepo.com/static/icon-sets/ocha/png32/256/000000/computer-256-000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226" y="4051628"/>
            <a:ext cx="2044372" cy="204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604" y="1421821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C:\Users\LEGION-GIS\Documents\presentations\IntroGISCourse\images\square-grid-icon-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914319"/>
            <a:ext cx="1711325" cy="1747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773392" y="4217028"/>
            <a:ext cx="8080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7168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orbel" panose="020B0503020204020204" pitchFamily="34" charset="0"/>
              </a:rPr>
              <a:t>Today’s Technical Stuff…</a:t>
            </a:r>
            <a:endParaRPr lang="en-US" dirty="0">
              <a:latin typeface="Corbel" panose="020B05030202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4564" y="1676400"/>
            <a:ext cx="8027233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Corbel" panose="020B0503020204020204" pitchFamily="34" charset="0"/>
              </a:rPr>
              <a:t>Spatial Data</a:t>
            </a: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--vector vs. raster</a:t>
            </a: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--common formats of each category</a:t>
            </a:r>
          </a:p>
          <a:p>
            <a:pPr algn="ctr"/>
            <a:r>
              <a:rPr lang="en-US" sz="2400" i="1" dirty="0" smtClean="0">
                <a:latin typeface="Corbel" panose="020B0503020204020204" pitchFamily="34" charset="0"/>
              </a:rPr>
              <a:t>(remember, this whole GIS thing is just data storage and interpretation)</a:t>
            </a:r>
          </a:p>
          <a:p>
            <a:pPr algn="ctr"/>
            <a:endParaRPr lang="en-US" sz="2800" dirty="0">
              <a:latin typeface="Corbel" panose="020B0503020204020204" pitchFamily="34" charset="0"/>
            </a:endParaRPr>
          </a:p>
          <a:p>
            <a:pPr algn="ctr"/>
            <a:r>
              <a:rPr lang="en-US" sz="2800" b="1" dirty="0" smtClean="0">
                <a:latin typeface="Corbel" panose="020B0503020204020204" pitchFamily="34" charset="0"/>
              </a:rPr>
              <a:t>Coordinate Reference Systems</a:t>
            </a:r>
            <a:endParaRPr lang="en-US" sz="2800" b="1" dirty="0">
              <a:latin typeface="Corbel" panose="020B0503020204020204" pitchFamily="34" charset="0"/>
            </a:endParaRPr>
          </a:p>
          <a:p>
            <a:pPr algn="ctr"/>
            <a:r>
              <a:rPr lang="en-US" sz="2800" dirty="0" smtClean="0">
                <a:latin typeface="Corbel" panose="020B0503020204020204" pitchFamily="34" charset="0"/>
              </a:rPr>
              <a:t>--needed to correctly interpret the spatial data</a:t>
            </a:r>
          </a:p>
          <a:p>
            <a:pPr algn="ctr"/>
            <a:r>
              <a:rPr lang="en-US" sz="2400" i="1" dirty="0" smtClean="0">
                <a:latin typeface="Corbel" panose="020B0503020204020204" pitchFamily="34" charset="0"/>
              </a:rPr>
              <a:t>(spatial data without a coordinate reference system is as misunderstood as a moody adolescent)</a:t>
            </a:r>
            <a:endParaRPr lang="en-US" sz="2400" i="1" dirty="0">
              <a:latin typeface="Corbel" panose="020B0503020204020204" pitchFamily="34" charset="0"/>
            </a:endParaRPr>
          </a:p>
          <a:p>
            <a:pPr algn="ctr"/>
            <a:endParaRPr lang="en-US" sz="28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495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33400" y="1328468"/>
            <a:ext cx="7467600" cy="49961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Hundreds of different CRS… but,</a:t>
            </a:r>
          </a:p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T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hey all fall into two categories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 (GCS)</a:t>
            </a:r>
          </a:p>
          <a:p>
            <a:pPr lvl="2"/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 (PCS)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And they are all made from the same basic elements…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coordinate reference system (CRS)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32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28862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defined…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and the result is a 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100320" y="5715000"/>
            <a:ext cx="838200" cy="838200"/>
            <a:chOff x="6140573" y="5492150"/>
            <a:chExt cx="838200" cy="838200"/>
          </a:xfrm>
        </p:grpSpPr>
        <p:pic>
          <p:nvPicPr>
            <p:cNvPr id="25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73" y="549215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/>
            <p:cNvSpPr txBox="1"/>
            <p:nvPr/>
          </p:nvSpPr>
          <p:spPr>
            <a:xfrm>
              <a:off x="6213900" y="568041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PCS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6513679" y="5297411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82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61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6294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 abstract model of the earth’s surface, based on mathematical estimations of the earth’s center and the dimensions/shape of the “spheroid”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Latitude and longitude are degree measurements around this surface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Latitude is a North/South measurement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Longitude is an East/West measurement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Let’s consider these coordinates for a moment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:</a:t>
            </a:r>
          </a:p>
          <a:p>
            <a:pPr marL="914400" lvl="2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</a:t>
            </a:r>
            <a:r>
              <a:rPr lang="en-US" sz="2000" dirty="0" smtClean="0">
                <a:latin typeface="+mj-lt"/>
              </a:rPr>
              <a:t>43</a:t>
            </a:r>
            <a:r>
              <a:rPr lang="en-US" sz="2000" dirty="0">
                <a:latin typeface="+mj-lt"/>
              </a:rPr>
              <a:t>° 33' 24” </a:t>
            </a:r>
            <a:r>
              <a:rPr lang="en-US" sz="2000" dirty="0">
                <a:latin typeface="Corbel" panose="020B0503020204020204" pitchFamily="34" charset="0"/>
              </a:rPr>
              <a:t>(latitude</a:t>
            </a:r>
            <a:r>
              <a:rPr lang="en-US" sz="2000" dirty="0" smtClean="0">
                <a:latin typeface="Corbel" panose="020B0503020204020204" pitchFamily="34" charset="0"/>
              </a:rPr>
              <a:t>) and W</a:t>
            </a:r>
            <a:r>
              <a:rPr lang="en-US" sz="2000" dirty="0" smtClean="0">
                <a:latin typeface="+mj-lt"/>
              </a:rPr>
              <a:t>90</a:t>
            </a:r>
            <a:r>
              <a:rPr lang="en-US" sz="2000" dirty="0">
                <a:latin typeface="+mj-lt"/>
              </a:rPr>
              <a:t>° 53’ 21”</a:t>
            </a:r>
            <a:r>
              <a:rPr lang="en-US" sz="2000" dirty="0">
                <a:latin typeface="Corbel" panose="020B0503020204020204" pitchFamily="34" charset="0"/>
              </a:rPr>
              <a:t> (longitude) </a:t>
            </a:r>
            <a:endParaRPr lang="en-US" sz="2000" dirty="0" smtClean="0">
              <a:latin typeface="Corbel" panose="020B0503020204020204" pitchFamily="34" charset="0"/>
            </a:endParaRP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They actually mark </a:t>
            </a:r>
            <a:r>
              <a:rPr lang="en-US" sz="24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different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points on the earth depending on which datum you use to interpret them.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 datum?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61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We only really care about three “</a:t>
            </a:r>
            <a:r>
              <a:rPr lang="en-US" sz="24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datums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North American Datum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1927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better known as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NAD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Developed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1927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you can still find it on USGS topo maps sometimes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North American Datum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better known as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NAD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83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Defined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1983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as with NAD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27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optimized to model North America as accurately as possible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World Geodetic Survey 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1984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better known as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</a:t>
            </a:r>
            <a:r>
              <a:rPr lang="en-US" sz="20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WGS </a:t>
            </a:r>
            <a:r>
              <a:rPr lang="en-US" sz="2000" b="1" dirty="0" smtClean="0">
                <a:solidFill>
                  <a:prstClr val="black"/>
                </a:solidFill>
                <a:latin typeface="+mj-lt"/>
              </a:rPr>
              <a:t>84</a:t>
            </a:r>
          </a:p>
          <a:p>
            <a:pPr lvl="3"/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Defined in </a:t>
            </a:r>
            <a:r>
              <a:rPr lang="en-US" sz="1600" dirty="0" smtClean="0">
                <a:solidFill>
                  <a:prstClr val="black"/>
                </a:solidFill>
                <a:latin typeface="+mj-lt"/>
              </a:rPr>
              <a:t>1984</a:t>
            </a:r>
            <a:r>
              <a:rPr lang="en-US" sz="16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used for data collection worldwide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Other notes: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GPS always collect coordinates in WGS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84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but you can usually set them to convert those coordinates to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(or another datum) if you want.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vast majority of all </a:t>
            </a:r>
            <a:r>
              <a:rPr lang="en-US" sz="2000" i="1" dirty="0" smtClean="0">
                <a:solidFill>
                  <a:prstClr val="black"/>
                </a:solidFill>
                <a:latin typeface="Corbel" panose="020B0503020204020204" pitchFamily="34" charset="0"/>
              </a:rPr>
              <a:t>continental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 US spatial data uses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maybe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2"/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You’ll also see HARN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which is a “statewide regional upgrade of NAD</a:t>
            </a:r>
            <a:r>
              <a:rPr lang="en-US" sz="2000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” (from the NGS NOAA website)</a:t>
            </a: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to be more specific…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96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38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600200"/>
            <a:ext cx="8077200" cy="4572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GCS is needed to correctly interpret spatial data whose coordinates are stored as latitude and longitude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GCS is entirely based on a single datum</a:t>
            </a:r>
            <a:endParaRPr lang="en-US" sz="36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There are only three GCS of which we need to be aware: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27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83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WGS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84</a:t>
            </a:r>
          </a:p>
          <a:p>
            <a:pPr lvl="2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Geographic Coordinate System recap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1443127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 mathematical formula to “flatten out” the globe in order to make a 2D map</a:t>
            </a:r>
          </a:p>
          <a:p>
            <a:pPr marL="457200" lvl="1" indent="0">
              <a:buNone/>
            </a:pP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Popular projections you may have heard of…</a:t>
            </a:r>
          </a:p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Mercator</a:t>
            </a:r>
          </a:p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Well, I guess that’s probably about </a:t>
            </a: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it…</a:t>
            </a: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Projections can get pretty wild. </a:t>
            </a:r>
            <a:r>
              <a:rPr lang="en-US" sz="2200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https</a:t>
            </a:r>
            <a:r>
              <a:rPr lang="en-US" sz="2200" dirty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://www.jasondavies.com/maps/transition</a:t>
            </a:r>
            <a:r>
              <a:rPr lang="en-US" sz="2200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/</a:t>
            </a:r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 projection?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4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Just like in algebra, the bottom left corner of a Cartesian grid system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It is defined by a “central meridian” and “latitude of origin” which are included in the CRS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It is used to focus the projection on a specific area, often called a “zone”, of the globe 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This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is because every projection can only faithfully show a certain portion of the globe (while greatly distorting the rest).</a:t>
            </a:r>
          </a:p>
          <a:p>
            <a:pPr lvl="1"/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is an origin?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4275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16108" y="2902886"/>
            <a:ext cx="8610600" cy="3421713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There are also more complex variations like “multipoint”, or “</a:t>
            </a:r>
            <a:r>
              <a:rPr lang="en-US" sz="2000" dirty="0" err="1">
                <a:solidFill>
                  <a:prstClr val="black"/>
                </a:solidFill>
                <a:latin typeface="Corbel" panose="020B0503020204020204" pitchFamily="34" charset="0"/>
              </a:rPr>
              <a:t>multipolygon</a:t>
            </a:r>
            <a:r>
              <a:rPr lang="en-US" sz="2000" dirty="0">
                <a:solidFill>
                  <a:prstClr val="black"/>
                </a:solidFill>
                <a:latin typeface="Corbel" panose="020B0503020204020204" pitchFamily="34" charset="0"/>
              </a:rPr>
              <a:t>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An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attribute table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 accompanies the geometries, with one row per feature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attribute table can have many columns (or “fields”), each containing a piece of information about the feature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Use the Identify tool to quickly view all attributes for a given feature</a:t>
            </a:r>
          </a:p>
          <a:p>
            <a:pPr lvl="1"/>
            <a:endParaRPr lang="en-US" sz="20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6718300" cy="21336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Stored as discrete vector geometries, called “features”</a:t>
            </a:r>
          </a:p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Three basic types of geometries: point, line, polygon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Corbel" panose="020B0503020204020204" pitchFamily="34" charset="0"/>
              </a:rPr>
              <a:t>vector data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1026" name="Picture 2" descr="C:\Users\LEGION-GIS\Documents\presentations\IntroGISCourse\images\mono-kig-polyg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0" y="1143000"/>
            <a:ext cx="14351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295400"/>
            <a:ext cx="8077200" cy="5334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Usually just feet or meters.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On the Cartesian coordinate system created by the projection, the units are the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measurements.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Example coordinates: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725249,95549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Which means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X =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725,249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and Y =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95,549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Or </a:t>
            </a:r>
            <a:r>
              <a:rPr lang="en-US" dirty="0">
                <a:solidFill>
                  <a:prstClr val="black"/>
                </a:solidFill>
                <a:latin typeface="Calibri" panose="020F0502020204030204" pitchFamily="34" charset="0"/>
              </a:rPr>
              <a:t>725,249 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units EAST and 95,549 units NORTH of the origin.</a:t>
            </a:r>
            <a:endParaRPr lang="en-US" dirty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And in this CRS, units happen to be </a:t>
            </a: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meters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sz="2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sz="18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are units in a CRS?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37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5431050" y="1362973"/>
            <a:ext cx="2209800" cy="6527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datum</a:t>
            </a: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elements of a CRS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499286" y="1981200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5155136" y="3819068"/>
            <a:ext cx="2438400" cy="1580209"/>
          </a:xfrm>
          <a:prstGeom prst="rect">
            <a:avLst/>
          </a:prstGeom>
        </p:spPr>
        <p:txBody>
          <a:bodyPr vert="horz" lIns="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p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rojection,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o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rigin,</a:t>
            </a:r>
          </a:p>
          <a:p>
            <a:pPr marL="457200" lvl="1" indent="0" algn="ctr">
              <a:buNone/>
            </a:pP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units</a:t>
            </a:r>
          </a:p>
          <a:p>
            <a:pPr marL="457200" lvl="1" indent="0" algn="ctr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457146"/>
            <a:ext cx="4724400" cy="23622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there is a datum… </a:t>
            </a: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…in fact, that’s all you need for a </a:t>
            </a:r>
            <a:r>
              <a:rPr lang="en-US" sz="2400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</a:t>
            </a: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98207" y="2971800"/>
            <a:ext cx="5397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6070547" y="2403896"/>
            <a:ext cx="838200" cy="838200"/>
            <a:chOff x="6075872" y="2743200"/>
            <a:chExt cx="838200" cy="838200"/>
          </a:xfrm>
        </p:grpSpPr>
        <p:pic>
          <p:nvPicPr>
            <p:cNvPr id="11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5872" y="274320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6140573" y="293146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GCS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537713" y="3819346"/>
            <a:ext cx="4343400" cy="2886254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Then a projection, an origin, and type of units are defined…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…and the result is a </a:t>
            </a:r>
            <a:r>
              <a:rPr lang="en-US" sz="2400" b="1" dirty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</a:t>
            </a:r>
            <a:r>
              <a:rPr lang="en-US" sz="2400" dirty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</a:p>
          <a:p>
            <a:pPr marL="457200" lvl="1" indent="0">
              <a:buNone/>
            </a:pPr>
            <a:endParaRPr lang="en-US" sz="24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457200" lvl="1" indent="0">
              <a:buNone/>
            </a:pPr>
            <a:endParaRPr lang="en-US" sz="24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100320" y="5715000"/>
            <a:ext cx="838200" cy="838200"/>
            <a:chOff x="6140573" y="5492150"/>
            <a:chExt cx="838200" cy="838200"/>
          </a:xfrm>
        </p:grpSpPr>
        <p:pic>
          <p:nvPicPr>
            <p:cNvPr id="27" name="Picture 2" descr="C:\Users\LEGION-GIS\Documents\presentations\IntroGISCourse\images\120px-Globe_icon_2.sv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0573" y="5492150"/>
              <a:ext cx="838200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6213900" y="5680417"/>
              <a:ext cx="713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effectLst>
                    <a:glow rad="152400">
                      <a:schemeClr val="bg1"/>
                    </a:glow>
                  </a:effectLst>
                </a:rPr>
                <a:t>PCS</a:t>
              </a:r>
              <a:endParaRPr lang="en-US" sz="2400" b="1" dirty="0">
                <a:effectLst>
                  <a:glow rad="152400">
                    <a:schemeClr val="bg1"/>
                  </a:glow>
                </a:effectLst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6513679" y="5297411"/>
            <a:ext cx="0" cy="3285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14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715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Like a GCS, every PCS is based on a datum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On top of the datum, a projection is used to create a 2D Cartesian plane, and an origin is used to focus the projection on a certain area</a:t>
            </a:r>
          </a:p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Coordinates are an </a:t>
            </a:r>
            <a:r>
              <a:rPr lang="en-US" sz="3200" dirty="0" err="1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 position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on the </a:t>
            </a:r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resulting 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Cartesian plane, and the units are measured in Feet or Meters (defined by the CRS itself)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Projected Coordinate System recap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9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GION-GIS\Documents\presentations\IntroGISCourse\images\utmzon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2819400"/>
            <a:ext cx="7047781" cy="370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>
                <a:solidFill>
                  <a:prstClr val="black"/>
                </a:solidFill>
                <a:latin typeface="Corbel" panose="020B0503020204020204" pitchFamily="34" charset="0"/>
              </a:rPr>
              <a:t>UTM Zones (Universal Transverse Mercator )</a:t>
            </a:r>
            <a:endParaRPr lang="en-US" sz="3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CRS that uses UTM projection with either NAD</a:t>
            </a:r>
            <a:r>
              <a:rPr lang="en-US" dirty="0" smtClean="0">
                <a:solidFill>
                  <a:prstClr val="black"/>
                </a:solidFill>
                <a:latin typeface="Calibri" panose="020F0502020204030204" pitchFamily="34" charset="0"/>
              </a:rPr>
              <a:t>27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, NAD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83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, or WGS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84 datum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All UTM CRS show specific zones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PCS…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80008" y="4191000"/>
            <a:ext cx="12954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152400">
                    <a:schemeClr val="bg1"/>
                  </a:glow>
                </a:effectLst>
              </a:rPr>
              <a:t>NORTH</a:t>
            </a:r>
            <a:endParaRPr lang="en-US" dirty="0"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0008" y="5486400"/>
            <a:ext cx="12954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effectLst>
                  <a:glow rad="152400">
                    <a:schemeClr val="bg1"/>
                  </a:glow>
                </a:effectLst>
              </a:rPr>
              <a:t>SOUTH</a:t>
            </a:r>
            <a:endParaRPr lang="en-US" dirty="0"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79370" y="3505200"/>
            <a:ext cx="76200" cy="14249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17370" y="5117068"/>
            <a:ext cx="1600200" cy="369332"/>
          </a:xfrm>
          <a:prstGeom prst="rect">
            <a:avLst/>
          </a:prstGeom>
          <a:noFill/>
          <a:effectLst>
            <a:glow rad="558800">
              <a:schemeClr val="bg1"/>
            </a:glo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effectLst>
                  <a:glow rad="152400">
                    <a:schemeClr val="bg1"/>
                  </a:glow>
                </a:effectLst>
              </a:rPr>
              <a:t>UTM Zone 15N</a:t>
            </a:r>
            <a:endParaRPr lang="en-US" dirty="0">
              <a:solidFill>
                <a:srgbClr val="FF0000"/>
              </a:solidFill>
              <a:effectLst>
                <a:glow rad="152400">
                  <a:schemeClr val="bg1"/>
                </a:glo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0" y="6444734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Geospatial-Intelligence Agency website</a:t>
            </a:r>
            <a:endParaRPr lang="en-US" sz="1400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3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 animBg="1"/>
      <p:bldP spid="8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UTM Zones in the continental US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2050" name="Picture 2" descr="C:\Users\LEGION-GIS\Documents\presentations\IntroGISCourse\images\UTM_Zones_USA4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293" y="1066800"/>
            <a:ext cx="6507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71600" y="5927149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Park Service</a:t>
            </a:r>
            <a:endParaRPr lang="en-US" sz="1400" i="1" dirty="0">
              <a:latin typeface="Corbel" panose="020B0503020204020204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4495800" y="2203446"/>
            <a:ext cx="1124052" cy="9969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26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State Plane Zones</a:t>
            </a:r>
            <a:endParaRPr lang="en-US" sz="32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All of these use NAD83 datum (or NAD83 HARN)</a:t>
            </a:r>
            <a:endParaRPr lang="en-US" dirty="0" smtClean="0">
              <a:solidFill>
                <a:prstClr val="black"/>
              </a:solidFill>
              <a:latin typeface="+mj-lt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Used for the best/most standard regional representations of states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WI has State Plane North, Central, and South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PCS…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15540" y="6444734"/>
            <a:ext cx="4876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>
                <a:latin typeface="Corbel" panose="020B0503020204020204" pitchFamily="34" charset="0"/>
              </a:rPr>
              <a:t>Image from National Geospatial-Intelligence Agency website</a:t>
            </a:r>
            <a:endParaRPr lang="en-US" sz="1400" i="1" dirty="0">
              <a:latin typeface="Corbel" panose="020B0503020204020204" pitchFamily="34" charset="0"/>
            </a:endParaRPr>
          </a:p>
        </p:txBody>
      </p:sp>
      <p:pic>
        <p:nvPicPr>
          <p:cNvPr id="3075" name="Picture 3" descr="C:\Users\LEGION-GIS\Documents\presentations\IntroGISCourse\images\Map_projection_state_pla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461" y="3453991"/>
            <a:ext cx="4884879" cy="299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217138" y="3834444"/>
            <a:ext cx="761740" cy="7000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4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Wisconsin County CRS</a:t>
            </a:r>
            <a:endParaRPr lang="en-US" sz="32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county in WI has its own CRS, and some county data is distributed using these.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You can find all of these CRS stored in projection files at this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location: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http://www.wisconsinview.org/research/projection_files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  <a:hlinkClick r:id="rId2"/>
              </a:rPr>
              <a:t>/</a:t>
            </a: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PCS…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6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382000" cy="5486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WGS </a:t>
            </a:r>
            <a:r>
              <a:rPr lang="en-US" sz="3200" dirty="0" smtClean="0">
                <a:solidFill>
                  <a:prstClr val="black"/>
                </a:solidFill>
                <a:latin typeface="+mj-lt"/>
              </a:rPr>
              <a:t>84</a:t>
            </a:r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 / Pseudo Mercator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Aka “Web Mercator”, or in ArcMap “Web Mercator (Auxiliary Sphere)”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This the version of the Mercator projection that is used for Google Maps, and the vast majority of web map services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Most commonly used worldwide projection</a:t>
            </a:r>
          </a:p>
          <a:p>
            <a:pPr lvl="2"/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common PCS…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34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5715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Every spatial dataset stores coordinates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A CRS is used to correctly interpret those coordinates</a:t>
            </a:r>
          </a:p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There are two basic types of CRS: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Geographic Coordinate Systems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Interprets coordinates as latitude/longitude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Projected Coordinate Systems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Interprets coordinates as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x,y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positions within the Cartesian plane created by a projection and origin (as defined by a central meridian and latitude of origin)</a:t>
            </a:r>
          </a:p>
          <a:p>
            <a:pPr lvl="1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Final detail:  All CRS have their own EPSG code (a </a:t>
            </a:r>
            <a:r>
              <a:rPr lang="en-US" dirty="0" smtClean="0">
                <a:solidFill>
                  <a:prstClr val="black"/>
                </a:solidFill>
                <a:latin typeface="+mj-lt"/>
              </a:rPr>
              <a:t>4-6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digit number) which you may come across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CRS Summary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31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487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Two different places a CRS is used: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1:   At the Layer level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layer must have the correct CRS defined in order for it to properly line up with all the others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your data has an embedded CRS or an accompanying .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prj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or .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qpj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file, you shouldn’t need to do anything when adding it to your project.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However, in many cases you’ll be asked to define the CRS when you add a dataset.  All you’re doing is telling QGIS how to interpret your data’s coordinates.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Right-click a layer and select “Set Layer CRS” at any time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When all layers have a correctly defined CRS, you will be happy.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does this mean for Quantum GIS!?</a:t>
            </a:r>
            <a:endParaRPr lang="en-US" sz="3600" b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C:\Users\LEGION-GIS\Documents\presentations\IntroGISCourse\images\Screenshot singlefeat_nota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3930"/>
            <a:ext cx="6299368" cy="382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LEGION-GIS\Documents\presentations\IntroGISCourse\images\Screenshot singlefea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76428"/>
            <a:ext cx="6299368" cy="382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6484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example of vector data…</a:t>
            </a:r>
            <a:endParaRPr lang="en-US" sz="3600" dirty="0">
              <a:latin typeface="Corbel" panose="020B050302020402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28600" y="1207130"/>
            <a:ext cx="4292684" cy="106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the geometry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(these are soil unit polygons)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3810000" y="1219200"/>
            <a:ext cx="4876800" cy="106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r">
              <a:buNone/>
            </a:pPr>
            <a:r>
              <a:rPr lang="en-US" b="1" dirty="0" smtClean="0">
                <a:latin typeface="Corbel" panose="020B0503020204020204" pitchFamily="34" charset="0"/>
              </a:rPr>
              <a:t>the attribute table</a:t>
            </a:r>
          </a:p>
          <a:p>
            <a:pPr marL="457200" lvl="1" indent="0" algn="r">
              <a:buNone/>
            </a:pPr>
            <a:r>
              <a:rPr lang="en-US" sz="2000" dirty="0" smtClean="0">
                <a:solidFill>
                  <a:prstClr val="black"/>
                </a:solidFill>
                <a:latin typeface="Corbel" panose="020B0503020204020204" pitchFamily="34" charset="0"/>
              </a:rPr>
              <a:t>(these are attributes for each unit)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105400" y="3505200"/>
            <a:ext cx="0" cy="1371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82784" y="61722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latin typeface="Corbel" panose="020B0503020204020204" pitchFamily="34" charset="0"/>
              </a:rPr>
              <a:t>USDA </a:t>
            </a:r>
            <a:r>
              <a:rPr lang="en-US" i="1" dirty="0"/>
              <a:t>Soil Survey Geographic </a:t>
            </a:r>
            <a:r>
              <a:rPr lang="en-US" i="1" dirty="0" smtClean="0"/>
              <a:t>Database (SSURGO), Crawford County</a:t>
            </a:r>
            <a:endParaRPr lang="en-US" i="1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94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1143000"/>
            <a:ext cx="8077200" cy="48768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3200" dirty="0" smtClean="0">
                <a:solidFill>
                  <a:prstClr val="black"/>
                </a:solidFill>
                <a:latin typeface="Corbel" panose="020B0503020204020204" pitchFamily="34" charset="0"/>
              </a:rPr>
              <a:t>Two different places a CRS is used:</a:t>
            </a:r>
          </a:p>
          <a:p>
            <a:pPr marL="914400" lvl="2" indent="0">
              <a:buNone/>
            </a:pPr>
            <a:r>
              <a:rPr lang="en-US" b="1" dirty="0" smtClean="0">
                <a:solidFill>
                  <a:prstClr val="black"/>
                </a:solidFill>
                <a:latin typeface="Corbel" panose="020B0503020204020204" pitchFamily="34" charset="0"/>
              </a:rPr>
              <a:t>2:   At the Project level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The Project CRS is the one used for the map view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making a map of the entire US, you would want a CRS that shows the whole thing in a pleasing way (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Lambert Conformal 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Conic, for example)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making a map of southwestern Wisconsin, you may want to use State Plane WI South</a:t>
            </a:r>
          </a:p>
          <a:p>
            <a:pPr lvl="4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you are just examining data, you may simply want to use a GCS (though things will look a little squashed)</a:t>
            </a:r>
          </a:p>
          <a:p>
            <a:pPr marL="914400" lvl="2" indent="0">
              <a:buNone/>
            </a:pP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marL="914400" lvl="2" indent="0">
              <a:buNone/>
            </a:pPr>
            <a:endParaRPr lang="en-US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latin typeface="Corbel" panose="020B0503020204020204" pitchFamily="34" charset="0"/>
              </a:rPr>
              <a:t>What does this mean for Quantum GIS!?</a:t>
            </a:r>
            <a:endParaRPr lang="en-US" sz="3600" b="1" dirty="0">
              <a:latin typeface="Corbel" panose="020B0503020204020204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08" y="2971800"/>
            <a:ext cx="2099759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67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natchitoches.net/wp-content/gallery-nnet/crnha/photo_cane_river_lake.jpg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34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46" y="0"/>
            <a:ext cx="917302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questions and break time…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81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406484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679554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One row per feature, each row has an “object id”</a:t>
            </a:r>
          </a:p>
        </p:txBody>
      </p:sp>
      <p:sp>
        <p:nvSpPr>
          <p:cNvPr id="10" name="Oval 9"/>
          <p:cNvSpPr/>
          <p:nvPr/>
        </p:nvSpPr>
        <p:spPr>
          <a:xfrm>
            <a:off x="243590" y="3157928"/>
            <a:ext cx="990600" cy="22860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7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1551482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Multiple named columns (fields)</a:t>
            </a:r>
          </a:p>
        </p:txBody>
      </p:sp>
      <p:sp>
        <p:nvSpPr>
          <p:cNvPr id="11" name="Oval 10"/>
          <p:cNvSpPr/>
          <p:nvPr/>
        </p:nvSpPr>
        <p:spPr>
          <a:xfrm>
            <a:off x="958746" y="2853128"/>
            <a:ext cx="7666844" cy="815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406484" y="381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6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EGION-GIS\Documents\presentations\IntroGISCourse\images\att_table_zoo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2" y="2167328"/>
            <a:ext cx="8312014" cy="381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1301646"/>
            <a:ext cx="8610600" cy="679554"/>
          </a:xfrm>
          <a:prstGeom prst="rect">
            <a:avLst/>
          </a:prstGeom>
        </p:spPr>
        <p:txBody>
          <a:bodyPr vert="horz" lIns="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 smtClean="0">
                <a:solidFill>
                  <a:prstClr val="black"/>
                </a:solidFill>
                <a:latin typeface="Corbel" panose="020B0503020204020204" pitchFamily="34" charset="0"/>
              </a:rPr>
              <a:t>Here is the bedrock depth for this specific soil unit</a:t>
            </a:r>
            <a:endParaRPr lang="en-US" sz="1600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949190" y="3968021"/>
            <a:ext cx="1786296" cy="8150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406484" y="3810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>
                <a:latin typeface="Corbel" panose="020B0503020204020204" pitchFamily="34" charset="0"/>
              </a:rPr>
              <a:t>a closer look at the attribute table…</a:t>
            </a:r>
            <a:endParaRPr lang="en-US" sz="32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95400"/>
            <a:ext cx="8153400" cy="5486400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ESRI Shapefile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Most ubiquitous format (and open because ESRI </a:t>
            </a:r>
            <a:r>
              <a:rPr lang="en-US" dirty="0">
                <a:solidFill>
                  <a:prstClr val="black"/>
                </a:solidFill>
                <a:latin typeface="Corbel" panose="020B0503020204020204" pitchFamily="34" charset="0"/>
              </a:rPr>
              <a:t>published the specs a while 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ago)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Has some technical limitations 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10 character field names, blah </a:t>
            </a:r>
            <a:r>
              <a:rPr 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blah</a:t>
            </a:r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…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Basically the best thing for us to use in QGIS right now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A single shapefile is actually a combination of a few different files: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shp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(this holds the geometry, and is considered the main file)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shx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 (this is a fancy indexing thing)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.dbf (this is the attribute table)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sbn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cpg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prj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</a:t>
            </a:r>
            <a:r>
              <a:rPr lang="en-US" sz="1800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qpg</a:t>
            </a:r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, .shp.xml (these may or may not be present, and contribute indexing, projection, metadata, or other information)</a:t>
            </a:r>
          </a:p>
          <a:p>
            <a:pPr lvl="3"/>
            <a:r>
              <a:rPr lang="en-US" sz="1800" dirty="0" smtClean="0">
                <a:solidFill>
                  <a:prstClr val="black"/>
                </a:solidFill>
                <a:latin typeface="Corbel" panose="020B0503020204020204" pitchFamily="34" charset="0"/>
              </a:rPr>
              <a:t>Mapping software like QGIS aggregates all these shapefile pieces into one dataset.</a:t>
            </a:r>
            <a:endParaRPr lang="en-US" sz="1800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62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28600" y="1245078"/>
            <a:ext cx="8153400" cy="530812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 smtClean="0">
                <a:latin typeface="Corbel" panose="020B0503020204020204" pitchFamily="34" charset="0"/>
              </a:rPr>
              <a:t>Delimited Text File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Very simple text file that holds a table structure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First line of the file holds the names of the table columns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Each subsequent line holds information for one feature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Easy to convert to spatial data if, for example, one column holds latitude coordinates and another holds longitude for each feature</a:t>
            </a:r>
          </a:p>
          <a:p>
            <a:pPr lvl="3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We’ll be doing this later!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Often stored as a .csv file, or simply a .txt file</a:t>
            </a:r>
          </a:p>
          <a:p>
            <a:pPr lvl="2"/>
            <a:r>
              <a:rPr 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If there are no coordinates, this is better considered “tabular data”, not spatial data</a:t>
            </a:r>
            <a:endParaRPr lang="en-US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2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sz="1600" dirty="0" smtClean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rbel" panose="020B0503020204020204" pitchFamily="34" charset="0"/>
              </a:rPr>
              <a:t>common vector formats</a:t>
            </a:r>
            <a:endParaRPr lang="en-US" sz="3600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96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4888</TotalTime>
  <Words>2276</Words>
  <Application>Microsoft Office PowerPoint</Application>
  <PresentationFormat>On-screen Show (4:3)</PresentationFormat>
  <Paragraphs>272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1_Office Theme</vt:lpstr>
      <vt:lpstr>PowerPoint Presentation</vt:lpstr>
      <vt:lpstr>Today’s Technical Stuff…</vt:lpstr>
      <vt:lpstr>vector data</vt:lpstr>
      <vt:lpstr>example of vector data…</vt:lpstr>
      <vt:lpstr>a closer look at the attribute table…</vt:lpstr>
      <vt:lpstr>PowerPoint Presentation</vt:lpstr>
      <vt:lpstr>PowerPoint Presentation</vt:lpstr>
      <vt:lpstr>common vector formats</vt:lpstr>
      <vt:lpstr>common vector formats</vt:lpstr>
      <vt:lpstr>common vector formats</vt:lpstr>
      <vt:lpstr>raster data</vt:lpstr>
      <vt:lpstr>raster data examples</vt:lpstr>
      <vt:lpstr>raster data examples</vt:lpstr>
      <vt:lpstr>raster data examples</vt:lpstr>
      <vt:lpstr>common raster data formats</vt:lpstr>
      <vt:lpstr>just for a little more perspective…</vt:lpstr>
      <vt:lpstr>coordinate reference system (CRS)</vt:lpstr>
      <vt:lpstr>CRS tells the GIS how to interpret spatial data</vt:lpstr>
      <vt:lpstr>CRS tells the GIS how to interpret spatial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break time…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THRC</dc:creator>
  <cp:lastModifiedBy>LEGION-GIS</cp:lastModifiedBy>
  <cp:revision>162</cp:revision>
  <dcterms:created xsi:type="dcterms:W3CDTF">2015-08-26T13:52:29Z</dcterms:created>
  <dcterms:modified xsi:type="dcterms:W3CDTF">2016-07-05T19:36:59Z</dcterms:modified>
</cp:coreProperties>
</file>